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2" r:id="rId2"/>
    <p:sldMasterId id="2147483665" r:id="rId3"/>
    <p:sldMasterId id="2147483678" r:id="rId4"/>
  </p:sldMasterIdLst>
  <p:notesMasterIdLst>
    <p:notesMasterId r:id="rId23"/>
  </p:notesMasterIdLst>
  <p:handoutMasterIdLst>
    <p:handoutMasterId r:id="rId24"/>
  </p:handoutMasterIdLst>
  <p:sldIdLst>
    <p:sldId id="336" r:id="rId5"/>
    <p:sldId id="351" r:id="rId6"/>
    <p:sldId id="353" r:id="rId7"/>
    <p:sldId id="356" r:id="rId8"/>
    <p:sldId id="315" r:id="rId9"/>
    <p:sldId id="342" r:id="rId10"/>
    <p:sldId id="341" r:id="rId11"/>
    <p:sldId id="343" r:id="rId12"/>
    <p:sldId id="328" r:id="rId13"/>
    <p:sldId id="344" r:id="rId14"/>
    <p:sldId id="355" r:id="rId15"/>
    <p:sldId id="347" r:id="rId16"/>
    <p:sldId id="346" r:id="rId17"/>
    <p:sldId id="345" r:id="rId18"/>
    <p:sldId id="357" r:id="rId19"/>
    <p:sldId id="358" r:id="rId20"/>
    <p:sldId id="349" r:id="rId21"/>
    <p:sldId id="360" r:id="rId22"/>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FD93B"/>
    <a:srgbClr val="81BE41"/>
    <a:srgbClr val="004080"/>
    <a:srgbClr val="008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73429" autoAdjust="0"/>
  </p:normalViewPr>
  <p:slideViewPr>
    <p:cSldViewPr snapToGrid="0" snapToObjects="1" showGuides="1">
      <p:cViewPr>
        <p:scale>
          <a:sx n="50" d="100"/>
          <a:sy n="50" d="100"/>
        </p:scale>
        <p:origin x="-440" y="-144"/>
      </p:cViewPr>
      <p:guideLst>
        <p:guide orient="horz" pos="440"/>
        <p:guide pos="2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21A46F7-4FC1-449A-8301-8DD5DA5972B4}" type="datetimeFigureOut">
              <a:rPr lang="en-US" smtClean="0"/>
              <a:pPr/>
              <a:t>6/27/17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73EE2DE-34F5-41A6-BF5F-7E66401A134F}" type="slidenum">
              <a:rPr lang="en-US" smtClean="0"/>
              <a:pPr/>
              <a:t>‹#›</a:t>
            </a:fld>
            <a:endParaRPr lang="en-US"/>
          </a:p>
        </p:txBody>
      </p:sp>
    </p:spTree>
    <p:extLst>
      <p:ext uri="{BB962C8B-B14F-4D97-AF65-F5344CB8AC3E}">
        <p14:creationId xmlns:p14="http://schemas.microsoft.com/office/powerpoint/2010/main" val="4074480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94F2BCA-F94E-584C-83CC-EEB6ADA1E78E}" type="datetimeFigureOut">
              <a:rPr lang="en-US" smtClean="0"/>
              <a:pPr/>
              <a:t>6/27/17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0D2341A-8BA4-234E-90D5-92E06D6FE10F}" type="slidenum">
              <a:rPr lang="en-US" smtClean="0"/>
              <a:pPr/>
              <a:t>‹#›</a:t>
            </a:fld>
            <a:endParaRPr lang="en-US"/>
          </a:p>
        </p:txBody>
      </p:sp>
    </p:spTree>
    <p:extLst>
      <p:ext uri="{BB962C8B-B14F-4D97-AF65-F5344CB8AC3E}">
        <p14:creationId xmlns:p14="http://schemas.microsoft.com/office/powerpoint/2010/main" val="22608121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Welcome to this Green Infrastructure Maintenance Training.  This presentation is one of several in the training series.  </a:t>
            </a:r>
          </a:p>
          <a:p>
            <a:r>
              <a:rPr lang="en-US" sz="2000" dirty="0" smtClean="0"/>
              <a:t>You can view the entire series sequentially, or each module independently.  </a:t>
            </a:r>
          </a:p>
          <a:p>
            <a:endParaRPr lang="en-US" sz="2000" dirty="0" smtClean="0"/>
          </a:p>
        </p:txBody>
      </p:sp>
      <p:sp>
        <p:nvSpPr>
          <p:cNvPr id="4" name="Slide Number Placeholder 3"/>
          <p:cNvSpPr>
            <a:spLocks noGrp="1"/>
          </p:cNvSpPr>
          <p:nvPr>
            <p:ph type="sldNum" sz="quarter" idx="10"/>
          </p:nvPr>
        </p:nvSpPr>
        <p:spPr/>
        <p:txBody>
          <a:bodyPr/>
          <a:lstStyle/>
          <a:p>
            <a:fld id="{90D2341A-8BA4-234E-90D5-92E06D6FE10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…Or rock lined swales.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properly-sized </a:t>
            </a:r>
            <a:r>
              <a:rPr lang="en-US" baseline="0" dirty="0" err="1" smtClean="0"/>
              <a:t>ponding</a:t>
            </a:r>
            <a:r>
              <a:rPr lang="en-US" baseline="0" dirty="0" smtClean="0"/>
              <a:t> area holds water for up to 72 hours before the water is infiltrated.  </a:t>
            </a:r>
            <a:r>
              <a:rPr lang="en-US" dirty="0" smtClean="0"/>
              <a:t>Water can enter the planting bed in many ways and each system has different maintenance</a:t>
            </a:r>
            <a:r>
              <a:rPr lang="en-US" baseline="0" dirty="0" smtClean="0"/>
              <a:t> issues. Following are examples of different planting beds.   Some are confined….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 others are open. Their function depends on a</a:t>
            </a:r>
            <a:r>
              <a:rPr lang="en-US" baseline="0" dirty="0" smtClean="0"/>
              <a:t> healthy grouping of appropriate plants.  If too much sediment is allowed to settle in the </a:t>
            </a:r>
            <a:r>
              <a:rPr lang="en-US" baseline="0" dirty="0" err="1" smtClean="0"/>
              <a:t>ponding</a:t>
            </a:r>
            <a:r>
              <a:rPr lang="en-US" baseline="0" dirty="0" smtClean="0"/>
              <a:t> area, the plants may be smothered.</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 can enter directly from a</a:t>
            </a:r>
            <a:r>
              <a:rPr lang="en-US" baseline="0" dirty="0" smtClean="0"/>
              <a:t> street through a curb cut…</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or as runoff from a parking lot.</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Bio-retention</a:t>
            </a:r>
            <a:r>
              <a:rPr lang="en-US" baseline="0" dirty="0" smtClean="0"/>
              <a:t> systems are designed to hold and retain a certain volume of water.  Excess water will be directed out of the system through the outlet which could take several forms. The </a:t>
            </a:r>
            <a:r>
              <a:rPr lang="en-US" dirty="0" smtClean="0"/>
              <a:t>outlet</a:t>
            </a:r>
            <a:r>
              <a:rPr lang="en-US" baseline="0" dirty="0" smtClean="0"/>
              <a:t> of the system could be a dome riser grate located inside the planting bed.  If the outlets become clogged, the </a:t>
            </a:r>
            <a:r>
              <a:rPr lang="en-US" baseline="0" dirty="0" err="1" smtClean="0"/>
              <a:t>stormwater</a:t>
            </a:r>
            <a:r>
              <a:rPr lang="en-US" baseline="0" dirty="0" smtClean="0"/>
              <a:t> may flow out of the system and become surface runoff again.</a:t>
            </a:r>
            <a:endParaRPr lang="en-US" dirty="0" smtClean="0"/>
          </a:p>
          <a:p>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could also be recessed sections on the edges of the planting bed that will allow for overflow during larger rain events.  The overflow would then enter the traditional </a:t>
            </a:r>
            <a:r>
              <a:rPr lang="en-US" baseline="0" dirty="0" err="1" smtClean="0"/>
              <a:t>stormwater</a:t>
            </a:r>
            <a:r>
              <a:rPr lang="en-US" baseline="0" dirty="0" smtClean="0"/>
              <a:t> system.</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hope you now</a:t>
            </a:r>
            <a:r>
              <a:rPr lang="en-US" baseline="0" dirty="0" smtClean="0"/>
              <a:t> have an understanding of what makes up a </a:t>
            </a:r>
            <a:r>
              <a:rPr lang="en-US" baseline="0" dirty="0" err="1" smtClean="0"/>
              <a:t>stormwater</a:t>
            </a:r>
            <a:r>
              <a:rPr lang="en-US" baseline="0" dirty="0" smtClean="0"/>
              <a:t> management system and how important it is to keep them properly maintained.</a:t>
            </a:r>
          </a:p>
          <a:p>
            <a:endParaRPr lang="en-US" baseline="0" dirty="0" smtClean="0"/>
          </a:p>
          <a:p>
            <a:r>
              <a:rPr lang="en-US" baseline="0" dirty="0" smtClean="0"/>
              <a:t>In this presentation you have learned:</a:t>
            </a:r>
          </a:p>
          <a:p>
            <a:pPr>
              <a:spcAft>
                <a:spcPts val="600"/>
              </a:spcAft>
              <a:buFont typeface="Arial" pitchFamily="34" charset="0"/>
              <a:buChar char="•"/>
            </a:pPr>
            <a:r>
              <a:rPr lang="en-US" sz="1200" dirty="0" smtClean="0"/>
              <a:t>The components of </a:t>
            </a:r>
            <a:r>
              <a:rPr lang="en-US" sz="1200" dirty="0" err="1" smtClean="0"/>
              <a:t>stormwater</a:t>
            </a:r>
            <a:r>
              <a:rPr lang="en-US" sz="1200" dirty="0" smtClean="0"/>
              <a:t> management practices</a:t>
            </a:r>
          </a:p>
          <a:p>
            <a:pPr>
              <a:spcAft>
                <a:spcPts val="600"/>
              </a:spcAft>
              <a:buFont typeface="Arial" pitchFamily="34" charset="0"/>
              <a:buChar char="•"/>
            </a:pPr>
            <a:r>
              <a:rPr lang="en-US" sz="1200" dirty="0" smtClean="0"/>
              <a:t>Maintenance issues that can arise in the SMPs</a:t>
            </a:r>
          </a:p>
          <a:p>
            <a:pPr>
              <a:spcAft>
                <a:spcPts val="600"/>
              </a:spcAft>
              <a:buFont typeface="Arial" pitchFamily="34" charset="0"/>
              <a:buChar char="•"/>
            </a:pPr>
            <a:r>
              <a:rPr lang="en-US" sz="1200" dirty="0" smtClean="0"/>
              <a:t>Basic steps we should take to maintain the systems for continued function</a:t>
            </a:r>
          </a:p>
          <a:p>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concludes this</a:t>
            </a:r>
            <a:r>
              <a:rPr lang="en-US" baseline="0" dirty="0" smtClean="0"/>
              <a:t> presentation on riparian buffer management for green infrastructure. Thank you to our funder – the US Environmental Protection Agency Region III, and partners AKRF, Inc. and GreenTreks Network, which </a:t>
            </a:r>
            <a:r>
              <a:rPr lang="en-US" baseline="0" smtClean="0"/>
              <a:t>helped </a:t>
            </a:r>
            <a:r>
              <a:rPr lang="en-US" baseline="0" smtClean="0"/>
              <a:t>produce </a:t>
            </a:r>
            <a:r>
              <a:rPr lang="en-US" baseline="0" dirty="0" smtClean="0"/>
              <a:t>this series.</a:t>
            </a:r>
            <a:endParaRPr lang="en-US" dirty="0" smtClean="0"/>
          </a:p>
          <a:p>
            <a:endParaRPr lang="en-US" dirty="0"/>
          </a:p>
        </p:txBody>
      </p:sp>
    </p:spTree>
    <p:extLst>
      <p:ext uri="{BB962C8B-B14F-4D97-AF65-F5344CB8AC3E}">
        <p14:creationId xmlns:p14="http://schemas.microsoft.com/office/powerpoint/2010/main" val="22381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In this presentation you will learn:</a:t>
            </a:r>
          </a:p>
          <a:p>
            <a:pPr>
              <a:buFont typeface="Arial" pitchFamily="34" charset="0"/>
              <a:buChar char="•"/>
            </a:pPr>
            <a:r>
              <a:rPr lang="en-US" sz="1200" dirty="0" smtClean="0"/>
              <a:t>What</a:t>
            </a:r>
            <a:r>
              <a:rPr lang="en-US" sz="1200" baseline="0" dirty="0" smtClean="0"/>
              <a:t> are the components of </a:t>
            </a:r>
            <a:r>
              <a:rPr lang="en-US" sz="1200" baseline="0" dirty="0" err="1" smtClean="0"/>
              <a:t>stormwater</a:t>
            </a:r>
            <a:r>
              <a:rPr lang="en-US" sz="1200" baseline="0" dirty="0" smtClean="0"/>
              <a:t> management practices?</a:t>
            </a:r>
          </a:p>
          <a:p>
            <a:pPr>
              <a:buFont typeface="Arial" pitchFamily="34" charset="0"/>
              <a:buChar char="•"/>
            </a:pPr>
            <a:r>
              <a:rPr lang="en-US" sz="1200" baseline="0" dirty="0" smtClean="0"/>
              <a:t>What are maintenance issues that can arise in the SMPs?</a:t>
            </a:r>
          </a:p>
          <a:p>
            <a:pPr>
              <a:buFont typeface="Arial" pitchFamily="34" charset="0"/>
              <a:buChar char="•"/>
            </a:pPr>
            <a:r>
              <a:rPr lang="en-US" sz="1200" baseline="0" dirty="0" smtClean="0"/>
              <a:t>What basic steps should we take to maintain the systems for continued function?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system, also called a rain garden, includes</a:t>
            </a:r>
            <a:r>
              <a:rPr lang="en-US" baseline="0" dirty="0" smtClean="0"/>
              <a:t> plants that can tolerate wet and dry soil conditions, well-draining soils, a recessed planting bed, an inlet to allow water into the system, and outlet to allow excess water out of the system. </a:t>
            </a:r>
            <a:endParaRPr lang="en-US" dirty="0" smtClean="0"/>
          </a:p>
          <a:p>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aseline="0" dirty="0" smtClean="0"/>
              <a:t>In developed areas we have historically tried to drain water off our built environment and into a conveyance system as quickly as possible.  Storm drain inlets like these generally lead through the culverts or pipes of grey infrastructure systems, and then to outfalls that release the water directly to a local water body.  They may also lead to retention basins, where the water is held for a period of time and then slowly released through an outfall.  It is critical to keep the inlets clear from debris so that water </a:t>
            </a:r>
            <a:r>
              <a:rPr lang="en-US" sz="2000" baseline="0" smtClean="0"/>
              <a:t>can enter </a:t>
            </a:r>
            <a:r>
              <a:rPr lang="en-US" sz="2000" baseline="0" dirty="0" smtClean="0"/>
              <a:t>the system.</a:t>
            </a:r>
          </a:p>
          <a:p>
            <a:endParaRPr lang="en-US" sz="2000" b="1" baseline="0" dirty="0" smtClean="0"/>
          </a:p>
          <a:p>
            <a:endParaRPr lang="en-US" sz="2000" b="1" baseline="0" dirty="0" smtClean="0"/>
          </a:p>
        </p:txBody>
      </p:sp>
      <p:sp>
        <p:nvSpPr>
          <p:cNvPr id="4" name="Slide Number Placeholder 3"/>
          <p:cNvSpPr>
            <a:spLocks noGrp="1"/>
          </p:cNvSpPr>
          <p:nvPr>
            <p:ph type="sldNum" sz="quarter" idx="10"/>
          </p:nvPr>
        </p:nvSpPr>
        <p:spPr/>
        <p:txBody>
          <a:bodyPr/>
          <a:lstStyle/>
          <a:p>
            <a:fld id="{90D2341A-8BA4-234E-90D5-92E06D6FE10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Bioretention</a:t>
            </a:r>
            <a:r>
              <a:rPr lang="en-US" baseline="0" dirty="0" smtClean="0"/>
              <a:t> </a:t>
            </a:r>
            <a:r>
              <a:rPr lang="en-US" dirty="0" smtClean="0"/>
              <a:t>systems</a:t>
            </a:r>
            <a:r>
              <a:rPr lang="en-US" baseline="0" dirty="0" smtClean="0"/>
              <a:t> are sized to allow water to move into the system, to pond, drain and move out of system when filled to capacity.  Inlets that are designed to allow water in are reinforced to reduce erosion caused by rapidly flowing water.  The </a:t>
            </a:r>
            <a:r>
              <a:rPr lang="en-US" baseline="0" dirty="0" err="1" smtClean="0"/>
              <a:t>ponding</a:t>
            </a:r>
            <a:r>
              <a:rPr lang="en-US" baseline="0" dirty="0" smtClean="0"/>
              <a:t> areas can be terraced, with a check dam to slow water </a:t>
            </a:r>
            <a:r>
              <a:rPr lang="en-US" sz="1200" kern="1200" baseline="0" dirty="0" smtClean="0">
                <a:solidFill>
                  <a:schemeClr val="tx1"/>
                </a:solidFill>
                <a:latin typeface="+mn-lt"/>
                <a:ea typeface="+mn-ea"/>
                <a:cs typeface="+mn-cs"/>
              </a:rPr>
              <a:t>movement</a:t>
            </a:r>
            <a:r>
              <a:rPr lang="en-US" baseline="0" dirty="0" smtClean="0"/>
              <a:t> through the system, standing for no longer than 72 hours. If system has two ponding areas, different maintenance issues will be present in the two </a:t>
            </a:r>
            <a:r>
              <a:rPr lang="en-US" baseline="0" dirty="0" err="1" smtClean="0"/>
              <a:t>ponding</a:t>
            </a:r>
            <a:r>
              <a:rPr lang="en-US" baseline="0" dirty="0" smtClean="0"/>
              <a:t> areas. The first </a:t>
            </a:r>
            <a:r>
              <a:rPr lang="en-US" baseline="0" dirty="0" err="1" smtClean="0"/>
              <a:t>ponding</a:t>
            </a:r>
            <a:r>
              <a:rPr lang="en-US" baseline="0" dirty="0" smtClean="0"/>
              <a:t> area will have more sediment deposition and may have slower drainage because of this.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Inlets that may be present in a bio-retention system can include pipes…</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….culverts under roads</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…Swales with various surfaces to direct and slow down water, such as mulch- lined,</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….grass lined</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4500" y="4724400"/>
            <a:ext cx="8229599" cy="1752600"/>
          </a:xfrm>
          <a:prstGeom prst="rect">
            <a:avLst/>
          </a:prstGeom>
        </p:spPr>
        <p:txBody>
          <a:bodyPr/>
          <a:lstStyle>
            <a:lvl1pPr marL="0" indent="0" algn="ctr">
              <a:buNone/>
              <a:defRPr b="1">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7A2C5-AAF2-4784-B1F7-741604C4C3DE}" type="datetimeFigureOut">
              <a:rPr lang="en-US" smtClean="0"/>
              <a:pPr/>
              <a:t>6/27/17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81CD7-4804-41DF-94AF-4293650F78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7A2C5-AAF2-4784-B1F7-741604C4C3DE}" type="datetimeFigureOut">
              <a:rPr lang="en-US" smtClean="0"/>
              <a:pPr/>
              <a:t>6/27/17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81CD7-4804-41DF-94AF-4293650F78B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7A2C5-AAF2-4784-B1F7-741604C4C3DE}" type="datetimeFigureOut">
              <a:rPr lang="en-US" smtClean="0"/>
              <a:pPr/>
              <a:t>6/27/17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81CD7-4804-41DF-94AF-4293650F78B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7A2C5-AAF2-4784-B1F7-741604C4C3DE}" type="datetimeFigureOut">
              <a:rPr lang="en-US" smtClean="0"/>
              <a:pPr/>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81CD7-4804-41DF-94AF-4293650F78B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7A2C5-AAF2-4784-B1F7-741604C4C3DE}" type="datetimeFigureOut">
              <a:rPr lang="en-US" smtClean="0"/>
              <a:pPr/>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81CD7-4804-41DF-94AF-4293650F78B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7A2C5-AAF2-4784-B1F7-741604C4C3DE}" type="datetimeFigureOut">
              <a:rPr lang="en-US" smtClean="0"/>
              <a:pPr/>
              <a:t>6/27/17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81CD7-4804-41DF-94AF-4293650F78B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4500" y="4724400"/>
            <a:ext cx="8229599" cy="1752600"/>
          </a:xfrm>
          <a:prstGeom prst="rect">
            <a:avLst/>
          </a:prstGeom>
        </p:spPr>
        <p:txBody>
          <a:bodyPr/>
          <a:lstStyle>
            <a:lvl1pPr marL="0" indent="0" algn="ctr">
              <a:buNone/>
              <a:defRPr b="1">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41300"/>
            <a:ext cx="7771170" cy="685800"/>
          </a:xfrm>
          <a:prstGeom prst="rect">
            <a:avLst/>
          </a:prstGeom>
        </p:spPr>
        <p:txBody>
          <a:bodyPr/>
          <a:lstStyle>
            <a:lvl1pPr marL="0" indent="0" algn="l">
              <a:buNone/>
              <a:defRPr b="1">
                <a:solidFill>
                  <a:srgbClr val="00408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7A2C5-AAF2-4784-B1F7-741604C4C3DE}" type="datetimeFigureOut">
              <a:rPr lang="en-US" smtClean="0"/>
              <a:pPr/>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81CD7-4804-41DF-94AF-4293650F78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7A2C5-AAF2-4784-B1F7-741604C4C3DE}" type="datetimeFigureOut">
              <a:rPr lang="en-US" smtClean="0"/>
              <a:pPr/>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81CD7-4804-41DF-94AF-4293650F78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7A2C5-AAF2-4784-B1F7-741604C4C3DE}" type="datetimeFigureOut">
              <a:rPr lang="en-US" smtClean="0"/>
              <a:pPr/>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81CD7-4804-41DF-94AF-4293650F78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7A2C5-AAF2-4784-B1F7-741604C4C3DE}" type="datetimeFigureOut">
              <a:rPr lang="en-US" smtClean="0"/>
              <a:pPr/>
              <a:t>6/27/17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81CD7-4804-41DF-94AF-4293650F78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7A2C5-AAF2-4784-B1F7-741604C4C3DE}" type="datetimeFigureOut">
              <a:rPr lang="en-US" smtClean="0"/>
              <a:pPr/>
              <a:t>6/27/17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81CD7-4804-41DF-94AF-4293650F78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7A2C5-AAF2-4784-B1F7-741604C4C3DE}" type="datetimeFigureOut">
              <a:rPr lang="en-US" smtClean="0"/>
              <a:pPr/>
              <a:t>6/27/17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81CD7-4804-41DF-94AF-4293650F78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theme" Target="../theme/theme3.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6.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HS_logo.png"/>
          <p:cNvPicPr>
            <a:picLocks noChangeAspect="1"/>
          </p:cNvPicPr>
          <p:nvPr userDrawn="1"/>
        </p:nvPicPr>
        <p:blipFill>
          <a:blip r:embed="rId3"/>
          <a:srcRect l="33212" t="27639" r="33434" b="28001"/>
          <a:stretch>
            <a:fillRect/>
          </a:stretch>
        </p:blipFill>
        <p:spPr>
          <a:xfrm>
            <a:off x="3566254" y="757169"/>
            <a:ext cx="2034446" cy="350156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rot="5400000" flipV="1">
            <a:off x="-3142158" y="3368037"/>
            <a:ext cx="6858003" cy="121923"/>
          </a:xfrm>
          <a:prstGeom prst="rect">
            <a:avLst/>
          </a:prstGeom>
          <a:solidFill>
            <a:srgbClr val="8FD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HS_logo.png"/>
          <p:cNvPicPr>
            <a:picLocks noChangeAspect="1"/>
          </p:cNvPicPr>
          <p:nvPr userDrawn="1"/>
        </p:nvPicPr>
        <p:blipFill>
          <a:blip r:embed="rId4"/>
          <a:srcRect l="33212" t="27639" r="33434" b="36634"/>
          <a:stretch>
            <a:fillRect/>
          </a:stretch>
        </p:blipFill>
        <p:spPr>
          <a:xfrm>
            <a:off x="8286354" y="5756856"/>
            <a:ext cx="678232" cy="940158"/>
          </a:xfrm>
          <a:prstGeom prst="rect">
            <a:avLst/>
          </a:prstGeom>
        </p:spPr>
      </p:pic>
      <p:sp>
        <p:nvSpPr>
          <p:cNvPr id="11" name="Rectangle 10"/>
          <p:cNvSpPr/>
          <p:nvPr userDrawn="1"/>
        </p:nvSpPr>
        <p:spPr>
          <a:xfrm rot="5400000" flipV="1">
            <a:off x="-3252467" y="3368037"/>
            <a:ext cx="6858003" cy="121923"/>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rot="5400000" flipV="1">
            <a:off x="-3370579" y="3368037"/>
            <a:ext cx="6858003" cy="121923"/>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7A2C5-AAF2-4784-B1F7-741604C4C3DE}" type="datetimeFigureOut">
              <a:rPr lang="en-US" smtClean="0"/>
              <a:pPr/>
              <a:t>6/27/17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1CD7-4804-41DF-94AF-4293650F78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HS_main_1827_horiz_desc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964" y="911940"/>
            <a:ext cx="6116348" cy="1519500"/>
          </a:xfrm>
          <a:prstGeom prst="rect">
            <a:avLst/>
          </a:prstGeom>
        </p:spPr>
      </p:pic>
      <p:pic>
        <p:nvPicPr>
          <p:cNvPr id="5" name="Picture 4" descr="leav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61" y="0"/>
            <a:ext cx="8972714" cy="908243"/>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2724" y="2776597"/>
            <a:ext cx="7680226" cy="1938992"/>
          </a:xfrm>
          <a:prstGeom prst="rect">
            <a:avLst/>
          </a:prstGeom>
        </p:spPr>
        <p:txBody>
          <a:bodyPr wrap="square">
            <a:spAutoFit/>
          </a:bodyPr>
          <a:lstStyle/>
          <a:p>
            <a:pPr algn="ctr"/>
            <a:r>
              <a:rPr lang="en-US" sz="4400" b="1" dirty="0" smtClean="0">
                <a:solidFill>
                  <a:schemeClr val="tx1">
                    <a:lumMod val="65000"/>
                    <a:lumOff val="35000"/>
                  </a:schemeClr>
                </a:solidFill>
                <a:latin typeface="Century Gothic" pitchFamily="34" charset="0"/>
                <a:cs typeface="Arial"/>
              </a:rPr>
              <a:t>Components of Stormwater Management Systems</a:t>
            </a:r>
          </a:p>
          <a:p>
            <a:endParaRPr lang="en-US" sz="3200" dirty="0" smtClean="0">
              <a:solidFill>
                <a:srgbClr val="97AD3A"/>
              </a:solidFill>
            </a:endParaRPr>
          </a:p>
        </p:txBody>
      </p:sp>
      <p:sp>
        <p:nvSpPr>
          <p:cNvPr id="12" name="TextBox 11"/>
          <p:cNvSpPr txBox="1"/>
          <p:nvPr/>
        </p:nvSpPr>
        <p:spPr>
          <a:xfrm>
            <a:off x="5334000" y="5886450"/>
            <a:ext cx="3141437" cy="646331"/>
          </a:xfrm>
          <a:prstGeom prst="rect">
            <a:avLst/>
          </a:prstGeom>
          <a:noFill/>
        </p:spPr>
        <p:txBody>
          <a:bodyPr wrap="none" rtlCol="0">
            <a:spAutoFit/>
          </a:bodyPr>
          <a:lstStyle/>
          <a:p>
            <a:r>
              <a:rPr lang="en-US" dirty="0" smtClean="0"/>
              <a:t>Prepared by Emma Melvin, PHS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ioretention"/>
          <p:cNvPicPr>
            <a:picLocks noChangeAspect="1" noChangeArrowheads="1"/>
          </p:cNvPicPr>
          <p:nvPr/>
        </p:nvPicPr>
        <p:blipFill>
          <a:blip r:embed="rId3"/>
          <a:srcRect/>
          <a:stretch>
            <a:fillRect/>
          </a:stretch>
        </p:blipFill>
        <p:spPr bwMode="auto">
          <a:xfrm>
            <a:off x="1135565" y="1097235"/>
            <a:ext cx="6846385" cy="5143306"/>
          </a:xfrm>
          <a:prstGeom prst="roundRect">
            <a:avLst/>
          </a:prstGeom>
          <a:noFill/>
        </p:spPr>
      </p:pic>
      <p:sp>
        <p:nvSpPr>
          <p:cNvPr id="8" name="TextBox 7"/>
          <p:cNvSpPr txBox="1"/>
          <p:nvPr/>
        </p:nvSpPr>
        <p:spPr>
          <a:xfrm>
            <a:off x="3200400" y="6324600"/>
            <a:ext cx="2612895" cy="523220"/>
          </a:xfrm>
          <a:prstGeom prst="rect">
            <a:avLst/>
          </a:prstGeom>
          <a:noFill/>
        </p:spPr>
        <p:txBody>
          <a:bodyPr wrap="none" rtlCol="0">
            <a:spAutoFit/>
          </a:bodyPr>
          <a:lstStyle/>
          <a:p>
            <a:r>
              <a:rPr lang="en-US" sz="2800" dirty="0" smtClean="0"/>
              <a:t>Rock-lined swale</a:t>
            </a:r>
            <a:endParaRPr lang="en-US" dirty="0"/>
          </a:p>
        </p:txBody>
      </p:sp>
      <p:cxnSp>
        <p:nvCxnSpPr>
          <p:cNvPr id="5" name="Straight Connector 4"/>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
        <p:nvSpPr>
          <p:cNvPr id="6" name="Subtitle 1"/>
          <p:cNvSpPr txBox="1">
            <a:spLocks/>
          </p:cNvSpPr>
          <p:nvPr/>
        </p:nvSpPr>
        <p:spPr>
          <a:xfrm>
            <a:off x="679451" y="207010"/>
            <a:ext cx="7771170" cy="685800"/>
          </a:xfrm>
          <a:prstGeom prst="rect">
            <a:avLst/>
          </a:prstGeom>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smtClean="0">
                <a:ln>
                  <a:noFill/>
                </a:ln>
                <a:solidFill>
                  <a:schemeClr val="tx1">
                    <a:lumMod val="65000"/>
                    <a:lumOff val="35000"/>
                  </a:schemeClr>
                </a:solidFill>
                <a:effectLst/>
                <a:uLnTx/>
                <a:uFillTx/>
                <a:latin typeface="Century Gothic" pitchFamily="34" charset="0"/>
                <a:ea typeface="+mn-ea"/>
                <a:cs typeface="Arial"/>
              </a:rPr>
              <a:t>Inlets</a:t>
            </a:r>
            <a:endParaRPr kumimoji="0" lang="en-US" sz="3600" b="1" i="0" u="none" strike="noStrike" kern="1200" cap="none" spc="0" normalizeH="0" baseline="0" noProof="0" dirty="0">
              <a:ln>
                <a:noFill/>
              </a:ln>
              <a:solidFill>
                <a:schemeClr val="tx1">
                  <a:lumMod val="65000"/>
                  <a:lumOff val="35000"/>
                </a:schemeClr>
              </a:solidFill>
              <a:effectLst/>
              <a:uLnTx/>
              <a:uFillTx/>
              <a:latin typeface="Century Gothic" pitchFamily="34" charset="0"/>
              <a:ea typeface="+mn-ea"/>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s://encrypted-tbn1.gstatic.com/images?q=tbn:ANd9GcTqNiznKDNDOSUfbXAZJ-iXo1xaUp7bYUSldpv5WrdXnM47Y-VxYw"/>
          <p:cNvPicPr>
            <a:picLocks noChangeAspect="1" noChangeArrowheads="1"/>
          </p:cNvPicPr>
          <p:nvPr/>
        </p:nvPicPr>
        <p:blipFill>
          <a:blip r:embed="rId3"/>
          <a:srcRect/>
          <a:stretch>
            <a:fillRect/>
          </a:stretch>
        </p:blipFill>
        <p:spPr bwMode="auto">
          <a:xfrm>
            <a:off x="2485390" y="1136650"/>
            <a:ext cx="4116551" cy="5502737"/>
          </a:xfrm>
          <a:prstGeom prst="roundRect">
            <a:avLst/>
          </a:prstGeom>
          <a:noFill/>
        </p:spPr>
      </p:pic>
      <p:sp>
        <p:nvSpPr>
          <p:cNvPr id="2" name="Subtitle 1"/>
          <p:cNvSpPr>
            <a:spLocks noGrp="1"/>
          </p:cNvSpPr>
          <p:nvPr>
            <p:ph type="subTitle" idx="1"/>
          </p:nvPr>
        </p:nvSpPr>
        <p:spPr>
          <a:xfrm>
            <a:off x="660401" y="165100"/>
            <a:ext cx="7771170" cy="685800"/>
          </a:xfrm>
        </p:spPr>
        <p:txBody>
          <a:bodyPr/>
          <a:lstStyle/>
          <a:p>
            <a:pPr algn="ctr"/>
            <a:r>
              <a:rPr lang="en-US" sz="3600" dirty="0" smtClean="0">
                <a:solidFill>
                  <a:schemeClr val="tx1">
                    <a:lumMod val="65000"/>
                    <a:lumOff val="35000"/>
                  </a:schemeClr>
                </a:solidFill>
                <a:latin typeface="Century Gothic" pitchFamily="34" charset="0"/>
              </a:rPr>
              <a:t>Planting Bed or </a:t>
            </a:r>
            <a:r>
              <a:rPr lang="en-US" sz="3600" dirty="0" err="1" smtClean="0">
                <a:solidFill>
                  <a:schemeClr val="tx1">
                    <a:lumMod val="65000"/>
                    <a:lumOff val="35000"/>
                  </a:schemeClr>
                </a:solidFill>
                <a:latin typeface="Century Gothic" pitchFamily="34" charset="0"/>
              </a:rPr>
              <a:t>Ponding</a:t>
            </a:r>
            <a:r>
              <a:rPr lang="en-US" sz="3600" dirty="0" smtClean="0">
                <a:solidFill>
                  <a:schemeClr val="tx1">
                    <a:lumMod val="65000"/>
                    <a:lumOff val="35000"/>
                  </a:schemeClr>
                </a:solidFill>
                <a:latin typeface="Century Gothic" pitchFamily="34" charset="0"/>
              </a:rPr>
              <a:t> Area</a:t>
            </a:r>
            <a:endParaRPr lang="en-US" sz="3600" dirty="0">
              <a:solidFill>
                <a:schemeClr val="tx1">
                  <a:lumMod val="65000"/>
                  <a:lumOff val="35000"/>
                </a:schemeClr>
              </a:solidFill>
              <a:latin typeface="Century Gothic" pitchFamily="34" charset="0"/>
            </a:endParaRPr>
          </a:p>
        </p:txBody>
      </p:sp>
      <p:cxnSp>
        <p:nvCxnSpPr>
          <p:cNvPr id="4" name="Straight Connector 3"/>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8" descr="https://encrypted-tbn2.gstatic.com/images?q=tbn:ANd9GcQkuCueiQaJ4CiUrGHqjTl17USKV66eVXbzEBHIveQ8_nO2gSqOTQ"/>
          <p:cNvPicPr>
            <a:picLocks noChangeAspect="1" noChangeArrowheads="1"/>
          </p:cNvPicPr>
          <p:nvPr/>
        </p:nvPicPr>
        <p:blipFill>
          <a:blip r:embed="rId3"/>
          <a:srcRect/>
          <a:stretch>
            <a:fillRect/>
          </a:stretch>
        </p:blipFill>
        <p:spPr bwMode="auto">
          <a:xfrm>
            <a:off x="1245101" y="1174750"/>
            <a:ext cx="6808708" cy="4806950"/>
          </a:xfrm>
          <a:prstGeom prst="roundRect">
            <a:avLst/>
          </a:prstGeom>
          <a:noFill/>
        </p:spPr>
      </p:pic>
      <p:sp>
        <p:nvSpPr>
          <p:cNvPr id="2" name="Subtitle 1"/>
          <p:cNvSpPr>
            <a:spLocks noGrp="1"/>
          </p:cNvSpPr>
          <p:nvPr>
            <p:ph type="subTitle" idx="1"/>
          </p:nvPr>
        </p:nvSpPr>
        <p:spPr>
          <a:xfrm>
            <a:off x="660401" y="165100"/>
            <a:ext cx="7771170" cy="685800"/>
          </a:xfrm>
        </p:spPr>
        <p:txBody>
          <a:bodyPr/>
          <a:lstStyle/>
          <a:p>
            <a:pPr algn="ctr"/>
            <a:r>
              <a:rPr lang="en-US" sz="3600" dirty="0" smtClean="0">
                <a:solidFill>
                  <a:schemeClr val="tx1">
                    <a:lumMod val="65000"/>
                    <a:lumOff val="35000"/>
                  </a:schemeClr>
                </a:solidFill>
                <a:latin typeface="Century Gothic" pitchFamily="34" charset="0"/>
              </a:rPr>
              <a:t>Planting Bed or </a:t>
            </a:r>
            <a:r>
              <a:rPr lang="en-US" sz="3600" dirty="0" err="1" smtClean="0">
                <a:solidFill>
                  <a:schemeClr val="tx1">
                    <a:lumMod val="65000"/>
                    <a:lumOff val="35000"/>
                  </a:schemeClr>
                </a:solidFill>
                <a:latin typeface="Century Gothic" pitchFamily="34" charset="0"/>
              </a:rPr>
              <a:t>Ponding</a:t>
            </a:r>
            <a:r>
              <a:rPr lang="en-US" sz="3600" dirty="0" smtClean="0">
                <a:solidFill>
                  <a:schemeClr val="tx1">
                    <a:lumMod val="65000"/>
                    <a:lumOff val="35000"/>
                  </a:schemeClr>
                </a:solidFill>
                <a:latin typeface="Century Gothic" pitchFamily="34" charset="0"/>
              </a:rPr>
              <a:t> Area</a:t>
            </a:r>
            <a:endParaRPr lang="en-US" sz="3600" dirty="0">
              <a:solidFill>
                <a:schemeClr val="tx1">
                  <a:lumMod val="65000"/>
                  <a:lumOff val="35000"/>
                </a:schemeClr>
              </a:solidFill>
              <a:latin typeface="Century Gothic" pitchFamily="34" charset="0"/>
            </a:endParaRPr>
          </a:p>
        </p:txBody>
      </p:sp>
      <p:cxnSp>
        <p:nvCxnSpPr>
          <p:cNvPr id="4" name="Straight Connector 3"/>
          <p:cNvCxnSpPr/>
          <p:nvPr/>
        </p:nvCxnSpPr>
        <p:spPr>
          <a:xfrm>
            <a:off x="463344" y="7776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arm5.staticflickr.com/4106/5036625486_e60cef8f76_z.jpg"/>
          <p:cNvPicPr>
            <a:picLocks noChangeAspect="1" noChangeArrowheads="1"/>
          </p:cNvPicPr>
          <p:nvPr/>
        </p:nvPicPr>
        <p:blipFill>
          <a:blip r:embed="rId3"/>
          <a:srcRect/>
          <a:stretch>
            <a:fillRect/>
          </a:stretch>
        </p:blipFill>
        <p:spPr bwMode="auto">
          <a:xfrm>
            <a:off x="756653" y="927101"/>
            <a:ext cx="7168147" cy="5055660"/>
          </a:xfrm>
          <a:prstGeom prst="roundRect">
            <a:avLst/>
          </a:prstGeom>
          <a:noFill/>
        </p:spPr>
      </p:pic>
      <p:cxnSp>
        <p:nvCxnSpPr>
          <p:cNvPr id="4" name="Straight Connector 3"/>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
        <p:nvSpPr>
          <p:cNvPr id="6" name="Subtitle 1"/>
          <p:cNvSpPr>
            <a:spLocks noGrp="1"/>
          </p:cNvSpPr>
          <p:nvPr>
            <p:ph type="subTitle" idx="1"/>
          </p:nvPr>
        </p:nvSpPr>
        <p:spPr>
          <a:xfrm>
            <a:off x="660401" y="165100"/>
            <a:ext cx="7771170" cy="685800"/>
          </a:xfrm>
        </p:spPr>
        <p:txBody>
          <a:bodyPr/>
          <a:lstStyle/>
          <a:p>
            <a:pPr algn="ctr"/>
            <a:r>
              <a:rPr lang="en-US" sz="3600" dirty="0" smtClean="0">
                <a:solidFill>
                  <a:schemeClr val="tx1">
                    <a:lumMod val="65000"/>
                    <a:lumOff val="35000"/>
                  </a:schemeClr>
                </a:solidFill>
                <a:latin typeface="Century Gothic" pitchFamily="34" charset="0"/>
              </a:rPr>
              <a:t>Planting Bed or </a:t>
            </a:r>
            <a:r>
              <a:rPr lang="en-US" sz="3600" dirty="0" err="1" smtClean="0">
                <a:solidFill>
                  <a:schemeClr val="tx1">
                    <a:lumMod val="65000"/>
                    <a:lumOff val="35000"/>
                  </a:schemeClr>
                </a:solidFill>
                <a:latin typeface="Century Gothic" pitchFamily="34" charset="0"/>
              </a:rPr>
              <a:t>Ponding</a:t>
            </a:r>
            <a:r>
              <a:rPr lang="en-US" sz="3600" dirty="0" smtClean="0">
                <a:solidFill>
                  <a:schemeClr val="tx1">
                    <a:lumMod val="65000"/>
                    <a:lumOff val="35000"/>
                  </a:schemeClr>
                </a:solidFill>
                <a:latin typeface="Century Gothic" pitchFamily="34" charset="0"/>
              </a:rPr>
              <a:t> Area</a:t>
            </a:r>
            <a:endParaRPr lang="en-US" sz="3600" dirty="0">
              <a:solidFill>
                <a:schemeClr val="tx1">
                  <a:lumMod val="65000"/>
                  <a:lumOff val="35000"/>
                </a:schemeClr>
              </a:solidFill>
              <a:latin typeface="Century Gothic"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mass.gov/envir/smart_growth_toolkit/images/sp-bioretention.jpg"/>
          <p:cNvPicPr>
            <a:picLocks noChangeAspect="1" noChangeArrowheads="1"/>
          </p:cNvPicPr>
          <p:nvPr/>
        </p:nvPicPr>
        <p:blipFill>
          <a:blip r:embed="rId3"/>
          <a:srcRect/>
          <a:stretch>
            <a:fillRect/>
          </a:stretch>
        </p:blipFill>
        <p:spPr bwMode="auto">
          <a:xfrm>
            <a:off x="1885951" y="1479550"/>
            <a:ext cx="5698390" cy="4102100"/>
          </a:xfrm>
          <a:prstGeom prst="roundRect">
            <a:avLst/>
          </a:prstGeom>
          <a:noFill/>
        </p:spPr>
      </p:pic>
      <p:cxnSp>
        <p:nvCxnSpPr>
          <p:cNvPr id="4" name="Straight Connector 3"/>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
        <p:nvSpPr>
          <p:cNvPr id="6" name="Subtitle 1"/>
          <p:cNvSpPr>
            <a:spLocks noGrp="1"/>
          </p:cNvSpPr>
          <p:nvPr>
            <p:ph type="subTitle" idx="1"/>
          </p:nvPr>
        </p:nvSpPr>
        <p:spPr>
          <a:xfrm>
            <a:off x="660401" y="165100"/>
            <a:ext cx="7771170" cy="685800"/>
          </a:xfrm>
        </p:spPr>
        <p:txBody>
          <a:bodyPr/>
          <a:lstStyle/>
          <a:p>
            <a:pPr algn="ctr"/>
            <a:r>
              <a:rPr lang="en-US" sz="3600" dirty="0" smtClean="0">
                <a:solidFill>
                  <a:schemeClr val="tx1">
                    <a:lumMod val="65000"/>
                    <a:lumOff val="35000"/>
                  </a:schemeClr>
                </a:solidFill>
                <a:latin typeface="Century Gothic" pitchFamily="34" charset="0"/>
              </a:rPr>
              <a:t>Planting Bed or </a:t>
            </a:r>
            <a:r>
              <a:rPr lang="en-US" sz="3600" dirty="0" err="1" smtClean="0">
                <a:solidFill>
                  <a:schemeClr val="tx1">
                    <a:lumMod val="65000"/>
                    <a:lumOff val="35000"/>
                  </a:schemeClr>
                </a:solidFill>
                <a:latin typeface="Century Gothic" pitchFamily="34" charset="0"/>
              </a:rPr>
              <a:t>Ponding</a:t>
            </a:r>
            <a:r>
              <a:rPr lang="en-US" sz="3600" dirty="0" smtClean="0">
                <a:solidFill>
                  <a:schemeClr val="tx1">
                    <a:lumMod val="65000"/>
                    <a:lumOff val="35000"/>
                  </a:schemeClr>
                </a:solidFill>
                <a:latin typeface="Century Gothic" pitchFamily="34" charset="0"/>
              </a:rPr>
              <a:t> Area</a:t>
            </a:r>
            <a:endParaRPr lang="en-US" sz="3600" dirty="0">
              <a:solidFill>
                <a:schemeClr val="tx1">
                  <a:lumMod val="65000"/>
                  <a:lumOff val="35000"/>
                </a:schemeClr>
              </a:solidFill>
              <a:latin typeface="Century Gothic"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1115" y="0"/>
            <a:ext cx="3924495" cy="685800"/>
          </a:xfrm>
        </p:spPr>
        <p:txBody>
          <a:bodyPr/>
          <a:lstStyle/>
          <a:p>
            <a:pPr algn="ctr"/>
            <a:r>
              <a:rPr lang="en-US" sz="3600" dirty="0" smtClean="0">
                <a:solidFill>
                  <a:schemeClr val="tx1">
                    <a:lumMod val="65000"/>
                    <a:lumOff val="35000"/>
                  </a:schemeClr>
                </a:solidFill>
                <a:latin typeface="Century Gothic" pitchFamily="34" charset="0"/>
              </a:rPr>
              <a:t>Overflow or Outlet</a:t>
            </a:r>
            <a:endParaRPr lang="en-US" sz="3600" dirty="0">
              <a:solidFill>
                <a:schemeClr val="tx1">
                  <a:lumMod val="65000"/>
                  <a:lumOff val="35000"/>
                </a:schemeClr>
              </a:solidFill>
              <a:latin typeface="Century Gothic" pitchFamily="34" charset="0"/>
            </a:endParaRPr>
          </a:p>
        </p:txBody>
      </p:sp>
      <p:pic>
        <p:nvPicPr>
          <p:cNvPr id="26626" name="Picture 2" descr="http://clackswcd.wpengine.netdna-cdn.com/wp-content/uploads/Raingarden-LOUCC-overflow.jpg"/>
          <p:cNvPicPr>
            <a:picLocks noChangeAspect="1" noChangeArrowheads="1"/>
          </p:cNvPicPr>
          <p:nvPr/>
        </p:nvPicPr>
        <p:blipFill>
          <a:blip r:embed="rId3"/>
          <a:srcRect b="9150"/>
          <a:stretch>
            <a:fillRect/>
          </a:stretch>
        </p:blipFill>
        <p:spPr bwMode="auto">
          <a:xfrm>
            <a:off x="4191810" y="65175"/>
            <a:ext cx="4884906" cy="2769465"/>
          </a:xfrm>
          <a:prstGeom prst="roundRect">
            <a:avLst/>
          </a:prstGeom>
          <a:noFill/>
        </p:spPr>
      </p:pic>
      <p:pic>
        <p:nvPicPr>
          <p:cNvPr id="26628" name="Picture 4" descr="https://encrypted-tbn3.gstatic.com/images?q=tbn:ANd9GcRHGa_-U3nv7XWmpeqs7vrD3_j4sNTyV_YYvVyBwvjmvEj-3zI-"/>
          <p:cNvPicPr>
            <a:picLocks noChangeAspect="1" noChangeArrowheads="1"/>
          </p:cNvPicPr>
          <p:nvPr/>
        </p:nvPicPr>
        <p:blipFill>
          <a:blip r:embed="rId4"/>
          <a:srcRect/>
          <a:stretch>
            <a:fillRect/>
          </a:stretch>
        </p:blipFill>
        <p:spPr bwMode="auto">
          <a:xfrm>
            <a:off x="408490" y="1196336"/>
            <a:ext cx="3638216" cy="5467264"/>
          </a:xfrm>
          <a:prstGeom prst="roundRect">
            <a:avLst/>
          </a:prstGeom>
          <a:noFill/>
        </p:spPr>
      </p:pic>
      <p:pic>
        <p:nvPicPr>
          <p:cNvPr id="26630" name="Picture 6" descr="http://www.vtwaterquality.org/stormwater/images/sw_133State_3.jpg"/>
          <p:cNvPicPr>
            <a:picLocks noChangeAspect="1" noChangeArrowheads="1"/>
          </p:cNvPicPr>
          <p:nvPr/>
        </p:nvPicPr>
        <p:blipFill>
          <a:blip r:embed="rId5"/>
          <a:srcRect/>
          <a:stretch>
            <a:fillRect/>
          </a:stretch>
        </p:blipFill>
        <p:spPr bwMode="auto">
          <a:xfrm>
            <a:off x="4191810" y="2912340"/>
            <a:ext cx="4913280" cy="3743325"/>
          </a:xfrm>
          <a:prstGeom prst="round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vanclief\Desktop\phouseoverflow.jpg"/>
          <p:cNvPicPr>
            <a:picLocks noChangeAspect="1" noChangeArrowheads="1"/>
          </p:cNvPicPr>
          <p:nvPr/>
        </p:nvPicPr>
        <p:blipFill>
          <a:blip r:embed="rId3"/>
          <a:srcRect/>
          <a:stretch>
            <a:fillRect/>
          </a:stretch>
        </p:blipFill>
        <p:spPr bwMode="auto">
          <a:xfrm>
            <a:off x="584201" y="1714500"/>
            <a:ext cx="2759421" cy="1689100"/>
          </a:xfrm>
          <a:prstGeom prst="rect">
            <a:avLst/>
          </a:prstGeom>
          <a:noFill/>
        </p:spPr>
      </p:pic>
      <p:sp>
        <p:nvSpPr>
          <p:cNvPr id="4" name="Subtitle 1"/>
          <p:cNvSpPr>
            <a:spLocks noGrp="1"/>
          </p:cNvSpPr>
          <p:nvPr>
            <p:ph type="subTitle" idx="1"/>
          </p:nvPr>
        </p:nvSpPr>
        <p:spPr>
          <a:xfrm>
            <a:off x="660401" y="165100"/>
            <a:ext cx="7771170" cy="685800"/>
          </a:xfrm>
        </p:spPr>
        <p:txBody>
          <a:bodyPr/>
          <a:lstStyle/>
          <a:p>
            <a:pPr algn="ctr"/>
            <a:r>
              <a:rPr lang="en-US" sz="3600" dirty="0" smtClean="0">
                <a:solidFill>
                  <a:schemeClr val="tx1">
                    <a:lumMod val="65000"/>
                    <a:lumOff val="35000"/>
                  </a:schemeClr>
                </a:solidFill>
                <a:latin typeface="Century Gothic" pitchFamily="34" charset="0"/>
              </a:rPr>
              <a:t>Overflow or Outlet</a:t>
            </a:r>
            <a:endParaRPr lang="en-US" sz="3600" dirty="0">
              <a:solidFill>
                <a:schemeClr val="tx1">
                  <a:lumMod val="65000"/>
                  <a:lumOff val="35000"/>
                </a:schemeClr>
              </a:solidFill>
              <a:latin typeface="Century Gothic" pitchFamily="34" charset="0"/>
            </a:endParaRPr>
          </a:p>
        </p:txBody>
      </p:sp>
      <p:pic>
        <p:nvPicPr>
          <p:cNvPr id="1027" name="Picture 3" descr="C:\Users\bvanclief\AppData\Local\Microsoft\Windows\Temporary Internet Files\Content.Outlook\OY0D0OVL\Kramer RG 1 (spring).JPG"/>
          <p:cNvPicPr>
            <a:picLocks noChangeAspect="1" noChangeArrowheads="1"/>
          </p:cNvPicPr>
          <p:nvPr/>
        </p:nvPicPr>
        <p:blipFill>
          <a:blip r:embed="rId4"/>
          <a:srcRect t="25120"/>
          <a:stretch>
            <a:fillRect/>
          </a:stretch>
        </p:blipFill>
        <p:spPr bwMode="auto">
          <a:xfrm>
            <a:off x="3610322" y="2533650"/>
            <a:ext cx="5308600" cy="2981325"/>
          </a:xfrm>
          <a:prstGeom prst="rect">
            <a:avLst/>
          </a:prstGeom>
          <a:noFill/>
        </p:spPr>
      </p:pic>
      <p:sp>
        <p:nvSpPr>
          <p:cNvPr id="6" name="Right Arrow 5"/>
          <p:cNvSpPr/>
          <p:nvPr/>
        </p:nvSpPr>
        <p:spPr>
          <a:xfrm rot="4224607">
            <a:off x="6891376" y="1806352"/>
            <a:ext cx="978408" cy="484632"/>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8004271">
            <a:off x="342647" y="3648911"/>
            <a:ext cx="978408" cy="484632"/>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0051" y="4305300"/>
            <a:ext cx="8629650" cy="25336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900"/>
              </a:solidFill>
            </a:endParaRPr>
          </a:p>
        </p:txBody>
      </p:sp>
      <p:pic>
        <p:nvPicPr>
          <p:cNvPr id="4" name="Picture 2" descr="http://farm3.staticflickr.com/2627/3777125823_970f9dda2a.jpg"/>
          <p:cNvPicPr>
            <a:picLocks noChangeAspect="1" noChangeArrowheads="1"/>
          </p:cNvPicPr>
          <p:nvPr/>
        </p:nvPicPr>
        <p:blipFill>
          <a:blip r:embed="rId3"/>
          <a:srcRect/>
          <a:stretch>
            <a:fillRect/>
          </a:stretch>
        </p:blipFill>
        <p:spPr bwMode="auto">
          <a:xfrm>
            <a:off x="381262" y="4606097"/>
            <a:ext cx="2755273" cy="2066455"/>
          </a:xfrm>
          <a:prstGeom prst="roundRect">
            <a:avLst/>
          </a:prstGeom>
          <a:ln>
            <a:noFill/>
          </a:ln>
          <a:effectLst/>
        </p:spPr>
      </p:pic>
      <p:pic>
        <p:nvPicPr>
          <p:cNvPr id="5" name="Picture 4" descr="http://155.247.107.222/tvssi/images/villanova_site1.jpg"/>
          <p:cNvPicPr>
            <a:picLocks noChangeAspect="1" noChangeArrowheads="1"/>
          </p:cNvPicPr>
          <p:nvPr/>
        </p:nvPicPr>
        <p:blipFill>
          <a:blip r:embed="rId4"/>
          <a:srcRect/>
          <a:stretch>
            <a:fillRect/>
          </a:stretch>
        </p:blipFill>
        <p:spPr bwMode="auto">
          <a:xfrm>
            <a:off x="3136535" y="4538219"/>
            <a:ext cx="2819668" cy="2134333"/>
          </a:xfrm>
          <a:prstGeom prst="roundRect">
            <a:avLst/>
          </a:prstGeom>
          <a:ln>
            <a:noFill/>
          </a:ln>
          <a:effectLst/>
        </p:spPr>
      </p:pic>
      <p:pic>
        <p:nvPicPr>
          <p:cNvPr id="6" name="Picture 6" descr="http://www.jcwp.org/Huntingdon_Co._AMD_013.jpg"/>
          <p:cNvPicPr>
            <a:picLocks noChangeAspect="1" noChangeArrowheads="1"/>
          </p:cNvPicPr>
          <p:nvPr/>
        </p:nvPicPr>
        <p:blipFill>
          <a:blip r:embed="rId5"/>
          <a:srcRect/>
          <a:stretch>
            <a:fillRect/>
          </a:stretch>
        </p:blipFill>
        <p:spPr bwMode="auto">
          <a:xfrm>
            <a:off x="5960897" y="4549354"/>
            <a:ext cx="3113238" cy="2076582"/>
          </a:xfrm>
          <a:prstGeom prst="roundRect">
            <a:avLst/>
          </a:prstGeom>
          <a:ln>
            <a:noFill/>
          </a:ln>
          <a:effectLst/>
        </p:spPr>
      </p:pic>
      <p:cxnSp>
        <p:nvCxnSpPr>
          <p:cNvPr id="7" name="Straight Connector 6"/>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p:txBody>
          <a:bodyPr/>
          <a:lstStyle/>
          <a:p>
            <a:r>
              <a:rPr lang="en-US" sz="3600" b="1" dirty="0" smtClean="0">
                <a:solidFill>
                  <a:schemeClr val="tx1">
                    <a:lumMod val="65000"/>
                    <a:lumOff val="35000"/>
                  </a:schemeClr>
                </a:solidFill>
                <a:latin typeface="Century Gothic" pitchFamily="34" charset="0"/>
              </a:rPr>
              <a:t>You Have Learned:</a:t>
            </a:r>
            <a:br>
              <a:rPr lang="en-US" sz="3600" b="1" dirty="0" smtClean="0">
                <a:solidFill>
                  <a:schemeClr val="tx1">
                    <a:lumMod val="65000"/>
                    <a:lumOff val="35000"/>
                  </a:schemeClr>
                </a:solidFill>
                <a:latin typeface="Century Gothic" pitchFamily="34" charset="0"/>
              </a:rPr>
            </a:br>
            <a:endParaRPr lang="en-US" sz="3600" b="1" dirty="0">
              <a:solidFill>
                <a:schemeClr val="tx1">
                  <a:lumMod val="65000"/>
                  <a:lumOff val="35000"/>
                </a:schemeClr>
              </a:solidFill>
            </a:endParaRPr>
          </a:p>
        </p:txBody>
      </p:sp>
      <p:sp>
        <p:nvSpPr>
          <p:cNvPr id="9" name="Rectangle 8"/>
          <p:cNvSpPr/>
          <p:nvPr/>
        </p:nvSpPr>
        <p:spPr>
          <a:xfrm>
            <a:off x="1162050" y="1169988"/>
            <a:ext cx="7143750" cy="2400657"/>
          </a:xfrm>
          <a:prstGeom prst="rect">
            <a:avLst/>
          </a:prstGeom>
        </p:spPr>
        <p:txBody>
          <a:bodyPr wrap="square">
            <a:spAutoFit/>
          </a:bodyPr>
          <a:lstStyle/>
          <a:p>
            <a:pPr>
              <a:spcAft>
                <a:spcPts val="600"/>
              </a:spcAft>
              <a:buFont typeface="Arial" pitchFamily="34" charset="0"/>
              <a:buChar char="•"/>
            </a:pPr>
            <a:r>
              <a:rPr lang="en-US" sz="2800" dirty="0" smtClean="0"/>
              <a:t>The components of </a:t>
            </a:r>
            <a:r>
              <a:rPr lang="en-US" sz="2800" dirty="0" err="1" smtClean="0"/>
              <a:t>stormwater</a:t>
            </a:r>
            <a:r>
              <a:rPr lang="en-US" sz="2800" dirty="0" smtClean="0"/>
              <a:t> management practices</a:t>
            </a:r>
          </a:p>
          <a:p>
            <a:pPr>
              <a:spcAft>
                <a:spcPts val="600"/>
              </a:spcAft>
              <a:buFont typeface="Arial" pitchFamily="34" charset="0"/>
              <a:buChar char="•"/>
            </a:pPr>
            <a:r>
              <a:rPr lang="en-US" sz="2800" dirty="0" smtClean="0"/>
              <a:t>Maintenance issues that can arise in the SMPs</a:t>
            </a:r>
          </a:p>
          <a:p>
            <a:pPr>
              <a:spcAft>
                <a:spcPts val="600"/>
              </a:spcAft>
              <a:buFont typeface="Arial" pitchFamily="34" charset="0"/>
              <a:buChar char="•"/>
            </a:pPr>
            <a:r>
              <a:rPr lang="en-US" sz="2800" dirty="0" smtClean="0"/>
              <a:t>Basic steps we should take to maintain the systems for continued function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3" name="Picture 2" descr="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46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388"/>
            <a:ext cx="8229600" cy="1143000"/>
          </a:xfrm>
        </p:spPr>
        <p:txBody>
          <a:bodyPr/>
          <a:lstStyle/>
          <a:p>
            <a:r>
              <a:rPr lang="en-US" sz="3600" b="1" dirty="0" smtClean="0">
                <a:solidFill>
                  <a:schemeClr val="tx1">
                    <a:lumMod val="65000"/>
                    <a:lumOff val="35000"/>
                  </a:schemeClr>
                </a:solidFill>
                <a:latin typeface="Century Gothic" pitchFamily="34" charset="0"/>
              </a:rPr>
              <a:t>Overview</a:t>
            </a:r>
            <a:endParaRPr lang="en-US" sz="3600" b="1" dirty="0">
              <a:solidFill>
                <a:schemeClr val="tx1">
                  <a:lumMod val="65000"/>
                  <a:lumOff val="35000"/>
                </a:schemeClr>
              </a:solidFill>
            </a:endParaRPr>
          </a:p>
        </p:txBody>
      </p:sp>
      <p:sp>
        <p:nvSpPr>
          <p:cNvPr id="3" name="Rectangle 2"/>
          <p:cNvSpPr/>
          <p:nvPr/>
        </p:nvSpPr>
        <p:spPr>
          <a:xfrm>
            <a:off x="1162050" y="1169988"/>
            <a:ext cx="7143750" cy="2831544"/>
          </a:xfrm>
          <a:prstGeom prst="rect">
            <a:avLst/>
          </a:prstGeom>
        </p:spPr>
        <p:txBody>
          <a:bodyPr wrap="square">
            <a:spAutoFit/>
          </a:bodyPr>
          <a:lstStyle/>
          <a:p>
            <a:pPr>
              <a:spcAft>
                <a:spcPts val="600"/>
              </a:spcAft>
              <a:buFont typeface="Arial" pitchFamily="34" charset="0"/>
              <a:buChar char="•"/>
            </a:pPr>
            <a:r>
              <a:rPr lang="en-US" sz="2800" dirty="0" smtClean="0"/>
              <a:t>What are the components of </a:t>
            </a:r>
            <a:r>
              <a:rPr lang="en-US" sz="2800" dirty="0" err="1" smtClean="0"/>
              <a:t>stormwater</a:t>
            </a:r>
            <a:r>
              <a:rPr lang="en-US" sz="2800" dirty="0" smtClean="0"/>
              <a:t> management practices?</a:t>
            </a:r>
          </a:p>
          <a:p>
            <a:pPr>
              <a:spcAft>
                <a:spcPts val="600"/>
              </a:spcAft>
              <a:buFont typeface="Arial" pitchFamily="34" charset="0"/>
              <a:buChar char="•"/>
            </a:pPr>
            <a:r>
              <a:rPr lang="en-US" sz="2800" dirty="0" smtClean="0"/>
              <a:t>What are maintenance issues that can arise in the SMPs?</a:t>
            </a:r>
          </a:p>
          <a:p>
            <a:pPr>
              <a:buFont typeface="Arial" pitchFamily="34" charset="0"/>
              <a:buChar char="•"/>
            </a:pPr>
            <a:r>
              <a:rPr lang="en-US" sz="2800" dirty="0" smtClean="0"/>
              <a:t>What basic steps should we take to maintain the systems for continued function?</a:t>
            </a:r>
          </a:p>
        </p:txBody>
      </p:sp>
      <p:cxnSp>
        <p:nvCxnSpPr>
          <p:cNvPr id="4" name="Straight Connector 3"/>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00051" y="4305300"/>
            <a:ext cx="8629650" cy="25336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900"/>
              </a:solidFill>
            </a:endParaRPr>
          </a:p>
        </p:txBody>
      </p:sp>
      <p:pic>
        <p:nvPicPr>
          <p:cNvPr id="7" name="Picture 2" descr="http://farm3.staticflickr.com/2627/3777125823_970f9dda2a.jpg"/>
          <p:cNvPicPr>
            <a:picLocks noChangeAspect="1" noChangeArrowheads="1"/>
          </p:cNvPicPr>
          <p:nvPr/>
        </p:nvPicPr>
        <p:blipFill>
          <a:blip r:embed="rId3"/>
          <a:srcRect/>
          <a:stretch>
            <a:fillRect/>
          </a:stretch>
        </p:blipFill>
        <p:spPr bwMode="auto">
          <a:xfrm>
            <a:off x="381262" y="4549355"/>
            <a:ext cx="2830930" cy="2123198"/>
          </a:xfrm>
          <a:prstGeom prst="roundRect">
            <a:avLst/>
          </a:prstGeom>
          <a:ln>
            <a:noFill/>
          </a:ln>
          <a:effectLst/>
        </p:spPr>
      </p:pic>
      <p:pic>
        <p:nvPicPr>
          <p:cNvPr id="8" name="Picture 7" descr="http://155.247.107.222/tvssi/images/villanova_site1.jpg"/>
          <p:cNvPicPr>
            <a:picLocks noChangeAspect="1" noChangeArrowheads="1"/>
          </p:cNvPicPr>
          <p:nvPr/>
        </p:nvPicPr>
        <p:blipFill>
          <a:blip r:embed="rId4"/>
          <a:srcRect/>
          <a:stretch>
            <a:fillRect/>
          </a:stretch>
        </p:blipFill>
        <p:spPr bwMode="auto">
          <a:xfrm>
            <a:off x="3136535" y="4538219"/>
            <a:ext cx="2819668" cy="2134333"/>
          </a:xfrm>
          <a:prstGeom prst="roundRect">
            <a:avLst/>
          </a:prstGeom>
          <a:ln>
            <a:noFill/>
          </a:ln>
          <a:effectLst/>
        </p:spPr>
      </p:pic>
      <p:pic>
        <p:nvPicPr>
          <p:cNvPr id="9" name="Picture 6" descr="http://www.jcwp.org/Huntingdon_Co._AMD_013.jpg"/>
          <p:cNvPicPr>
            <a:picLocks noChangeAspect="1" noChangeArrowheads="1"/>
          </p:cNvPicPr>
          <p:nvPr/>
        </p:nvPicPr>
        <p:blipFill>
          <a:blip r:embed="rId5"/>
          <a:srcRect/>
          <a:stretch>
            <a:fillRect/>
          </a:stretch>
        </p:blipFill>
        <p:spPr bwMode="auto">
          <a:xfrm>
            <a:off x="5960897" y="4549354"/>
            <a:ext cx="3113238" cy="2076582"/>
          </a:xfrm>
          <a:prstGeom prst="roundRect">
            <a:avLst/>
          </a:prstGeom>
          <a:ln>
            <a:noFill/>
          </a:ln>
          <a:effec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2452" y="165100"/>
            <a:ext cx="8701548" cy="923824"/>
          </a:xfrm>
        </p:spPr>
        <p:txBody>
          <a:bodyPr/>
          <a:lstStyle/>
          <a:p>
            <a:pPr algn="ctr"/>
            <a:r>
              <a:rPr lang="en-US" sz="3600" dirty="0" smtClean="0">
                <a:solidFill>
                  <a:schemeClr val="tx1">
                    <a:lumMod val="65000"/>
                    <a:lumOff val="35000"/>
                  </a:schemeClr>
                </a:solidFill>
                <a:latin typeface="Century Gothic" pitchFamily="34" charset="0"/>
              </a:rPr>
              <a:t>Bioretention Cross-Section</a:t>
            </a:r>
            <a:endParaRPr lang="en-US" sz="3600" dirty="0">
              <a:solidFill>
                <a:schemeClr val="tx1">
                  <a:lumMod val="65000"/>
                  <a:lumOff val="35000"/>
                </a:schemeClr>
              </a:solidFill>
              <a:latin typeface="Century Gothic" pitchFamily="34" charset="0"/>
            </a:endParaRPr>
          </a:p>
        </p:txBody>
      </p:sp>
      <p:pic>
        <p:nvPicPr>
          <p:cNvPr id="4" name="Picture 3" descr="bio-retention drawing.png"/>
          <p:cNvPicPr>
            <a:picLocks noChangeAspect="1"/>
          </p:cNvPicPr>
          <p:nvPr/>
        </p:nvPicPr>
        <p:blipFill>
          <a:blip r:embed="rId3"/>
          <a:stretch>
            <a:fillRect/>
          </a:stretch>
        </p:blipFill>
        <p:spPr>
          <a:xfrm>
            <a:off x="351011" y="769428"/>
            <a:ext cx="8774707" cy="6088572"/>
          </a:xfrm>
          <a:prstGeom prst="rect">
            <a:avLst/>
          </a:prstGeom>
        </p:spPr>
      </p:pic>
      <p:cxnSp>
        <p:nvCxnSpPr>
          <p:cNvPr id="5" name="Straight Connector 4"/>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0219" y="1690914"/>
            <a:ext cx="8879450" cy="3072806"/>
          </a:xfrm>
          <a:prstGeom prst="rect">
            <a:avLst/>
          </a:prstGeom>
          <a:solidFill>
            <a:srgbClr val="8FD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669926" y="180893"/>
            <a:ext cx="7771170" cy="685800"/>
          </a:xfrm>
        </p:spPr>
        <p:txBody>
          <a:bodyPr/>
          <a:lstStyle/>
          <a:p>
            <a:pPr algn="ctr"/>
            <a:r>
              <a:rPr lang="en-US" sz="3600" dirty="0" err="1" smtClean="0">
                <a:solidFill>
                  <a:schemeClr val="tx1">
                    <a:lumMod val="65000"/>
                    <a:lumOff val="35000"/>
                  </a:schemeClr>
                </a:solidFill>
                <a:latin typeface="Century Gothic" pitchFamily="34" charset="0"/>
              </a:rPr>
              <a:t>Stormwater</a:t>
            </a:r>
            <a:r>
              <a:rPr lang="en-US" sz="3600" dirty="0" smtClean="0">
                <a:solidFill>
                  <a:schemeClr val="tx1">
                    <a:lumMod val="65000"/>
                    <a:lumOff val="35000"/>
                  </a:schemeClr>
                </a:solidFill>
                <a:latin typeface="Century Gothic" pitchFamily="34" charset="0"/>
              </a:rPr>
              <a:t> Inlets</a:t>
            </a:r>
            <a:endParaRPr lang="en-US" sz="3600" dirty="0">
              <a:solidFill>
                <a:schemeClr val="tx1">
                  <a:lumMod val="65000"/>
                  <a:lumOff val="35000"/>
                </a:schemeClr>
              </a:solidFill>
              <a:latin typeface="Century Gothic" pitchFamily="34" charset="0"/>
            </a:endParaRPr>
          </a:p>
        </p:txBody>
      </p:sp>
      <p:sp>
        <p:nvSpPr>
          <p:cNvPr id="3" name="TextBox 2"/>
          <p:cNvSpPr txBox="1"/>
          <p:nvPr/>
        </p:nvSpPr>
        <p:spPr>
          <a:xfrm>
            <a:off x="634190" y="4877639"/>
            <a:ext cx="4433721" cy="523220"/>
          </a:xfrm>
          <a:prstGeom prst="rect">
            <a:avLst/>
          </a:prstGeom>
          <a:noFill/>
        </p:spPr>
        <p:txBody>
          <a:bodyPr wrap="square" rtlCol="0">
            <a:spAutoFit/>
          </a:bodyPr>
          <a:lstStyle/>
          <a:p>
            <a:r>
              <a:rPr lang="en-US" sz="2800" dirty="0" err="1" smtClean="0">
                <a:cs typeface="Arial" pitchFamily="34" charset="0"/>
              </a:rPr>
              <a:t>Stormwater</a:t>
            </a:r>
            <a:r>
              <a:rPr lang="en-US" sz="2800" dirty="0" smtClean="0">
                <a:cs typeface="Arial" pitchFamily="34" charset="0"/>
              </a:rPr>
              <a:t> Drain Inlets</a:t>
            </a:r>
            <a:endParaRPr lang="en-US" sz="2800" dirty="0">
              <a:cs typeface="Arial" pitchFamily="34" charset="0"/>
            </a:endParaRPr>
          </a:p>
        </p:txBody>
      </p:sp>
      <p:pic>
        <p:nvPicPr>
          <p:cNvPr id="1026" name="Picture 2" descr="http://www.pavementresources.com/wp-content/uploads/2012/07/Catch-Basin-Storm-Drain-Photo.jpg"/>
          <p:cNvPicPr>
            <a:picLocks noChangeAspect="1" noChangeArrowheads="1"/>
          </p:cNvPicPr>
          <p:nvPr/>
        </p:nvPicPr>
        <p:blipFill>
          <a:blip r:embed="rId3"/>
          <a:srcRect/>
          <a:stretch>
            <a:fillRect/>
          </a:stretch>
        </p:blipFill>
        <p:spPr bwMode="auto">
          <a:xfrm>
            <a:off x="5161929" y="1979427"/>
            <a:ext cx="3854962" cy="2577274"/>
          </a:xfrm>
          <a:prstGeom prst="roundRect">
            <a:avLst/>
          </a:prstGeom>
          <a:ln>
            <a:noFill/>
          </a:ln>
          <a:effectLst/>
        </p:spPr>
      </p:pic>
      <p:pic>
        <p:nvPicPr>
          <p:cNvPr id="1028" name="Picture 4" descr="https://encrypted-tbn2.gstatic.com/images?q=tbn:ANd9GcQxyXVA5vFohwIZwHi2t2tV4aYU3CJ6sLK3Axal7LU4ESblW8rKLQ"/>
          <p:cNvPicPr>
            <a:picLocks noChangeAspect="1" noChangeArrowheads="1"/>
          </p:cNvPicPr>
          <p:nvPr/>
        </p:nvPicPr>
        <p:blipFill>
          <a:blip r:embed="rId4"/>
          <a:srcRect/>
          <a:stretch>
            <a:fillRect/>
          </a:stretch>
        </p:blipFill>
        <p:spPr bwMode="auto">
          <a:xfrm>
            <a:off x="368204" y="1963758"/>
            <a:ext cx="4699707" cy="2592943"/>
          </a:xfrm>
          <a:prstGeom prst="roundRect">
            <a:avLst/>
          </a:prstGeom>
          <a:ln>
            <a:noFill/>
          </a:ln>
          <a:effectLst/>
        </p:spPr>
      </p:pic>
      <p:cxnSp>
        <p:nvCxnSpPr>
          <p:cNvPr id="9" name="Straight Connector 8"/>
          <p:cNvCxnSpPr/>
          <p:nvPr/>
        </p:nvCxnSpPr>
        <p:spPr>
          <a:xfrm>
            <a:off x="463344" y="79671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1" y="3"/>
            <a:ext cx="8937171" cy="4016829"/>
          </a:xfrm>
          <a:prstGeom prst="rect">
            <a:avLst/>
          </a:prstGeom>
          <a:solidFill>
            <a:srgbClr val="81BE4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5453662" y="1323469"/>
            <a:ext cx="3690338" cy="1323474"/>
          </a:xfrm>
        </p:spPr>
        <p:txBody>
          <a:bodyPr/>
          <a:lstStyle/>
          <a:p>
            <a:pPr algn="ctr"/>
            <a:r>
              <a:rPr lang="en-US" sz="3600" dirty="0" smtClean="0">
                <a:solidFill>
                  <a:schemeClr val="tx1">
                    <a:lumMod val="75000"/>
                    <a:lumOff val="25000"/>
                  </a:schemeClr>
                </a:solidFill>
                <a:latin typeface="Century Gothic" pitchFamily="34" charset="0"/>
              </a:rPr>
              <a:t>Bioretention</a:t>
            </a:r>
          </a:p>
          <a:p>
            <a:pPr algn="ctr"/>
            <a:r>
              <a:rPr lang="en-US" sz="3600" dirty="0" smtClean="0">
                <a:solidFill>
                  <a:schemeClr val="tx1">
                    <a:lumMod val="75000"/>
                    <a:lumOff val="25000"/>
                  </a:schemeClr>
                </a:solidFill>
                <a:latin typeface="Century Gothic" pitchFamily="34" charset="0"/>
              </a:rPr>
              <a:t>Cross-section</a:t>
            </a:r>
          </a:p>
          <a:p>
            <a:pPr algn="ctr"/>
            <a:endParaRPr lang="en-US" dirty="0" smtClean="0"/>
          </a:p>
        </p:txBody>
      </p:sp>
      <p:pic>
        <p:nvPicPr>
          <p:cNvPr id="2050" name="Picture 2" descr="http://waterbucket.ca/gi/files/2013/02/Victoria__Trent-Street-Rain-Gardens.jpg"/>
          <p:cNvPicPr>
            <a:picLocks noChangeAspect="1" noChangeArrowheads="1"/>
          </p:cNvPicPr>
          <p:nvPr/>
        </p:nvPicPr>
        <p:blipFill>
          <a:blip r:embed="rId3"/>
          <a:srcRect l="3293" b="4359"/>
          <a:stretch>
            <a:fillRect/>
          </a:stretch>
        </p:blipFill>
        <p:spPr bwMode="auto">
          <a:xfrm>
            <a:off x="522514" y="293916"/>
            <a:ext cx="4931148" cy="3657600"/>
          </a:xfrm>
          <a:prstGeom prst="roundRect">
            <a:avLst/>
          </a:prstGeom>
          <a:noFill/>
        </p:spPr>
      </p:pic>
      <p:pic>
        <p:nvPicPr>
          <p:cNvPr id="8" name="Picture 7" descr="cross section.png"/>
          <p:cNvPicPr>
            <a:picLocks noChangeAspect="1"/>
          </p:cNvPicPr>
          <p:nvPr/>
        </p:nvPicPr>
        <p:blipFill>
          <a:blip r:embed="rId4"/>
          <a:srcRect r="3499"/>
          <a:stretch>
            <a:fillRect/>
          </a:stretch>
        </p:blipFill>
        <p:spPr>
          <a:xfrm>
            <a:off x="348347" y="4059908"/>
            <a:ext cx="8817425" cy="27980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60401" y="187960"/>
            <a:ext cx="7771170" cy="685800"/>
          </a:xfrm>
        </p:spPr>
        <p:txBody>
          <a:bodyPr/>
          <a:lstStyle/>
          <a:p>
            <a:pPr algn="ctr"/>
            <a:r>
              <a:rPr lang="en-US" sz="3600" dirty="0" smtClean="0">
                <a:solidFill>
                  <a:schemeClr val="tx1">
                    <a:lumMod val="65000"/>
                    <a:lumOff val="35000"/>
                  </a:schemeClr>
                </a:solidFill>
                <a:latin typeface="Century Gothic" pitchFamily="34" charset="0"/>
              </a:rPr>
              <a:t>Inlets</a:t>
            </a:r>
            <a:endParaRPr lang="en-US" sz="3600" dirty="0">
              <a:solidFill>
                <a:schemeClr val="tx1">
                  <a:lumMod val="65000"/>
                  <a:lumOff val="35000"/>
                </a:schemeClr>
              </a:solidFill>
              <a:latin typeface="Century Gothic" pitchFamily="34" charset="0"/>
            </a:endParaRPr>
          </a:p>
        </p:txBody>
      </p:sp>
      <p:pic>
        <p:nvPicPr>
          <p:cNvPr id="23560" name="Picture 8" descr="http://www.cityofmadison.com/engineering/stormwater/raingardens/images/082109.JPG"/>
          <p:cNvPicPr>
            <a:picLocks noChangeAspect="1" noChangeArrowheads="1"/>
          </p:cNvPicPr>
          <p:nvPr/>
        </p:nvPicPr>
        <p:blipFill>
          <a:blip r:embed="rId3"/>
          <a:srcRect/>
          <a:stretch>
            <a:fillRect/>
          </a:stretch>
        </p:blipFill>
        <p:spPr bwMode="auto">
          <a:xfrm>
            <a:off x="1042789" y="1115726"/>
            <a:ext cx="6977261" cy="5232946"/>
          </a:xfrm>
          <a:prstGeom prst="roundRect">
            <a:avLst/>
          </a:prstGeom>
          <a:noFill/>
        </p:spPr>
      </p:pic>
      <p:sp>
        <p:nvSpPr>
          <p:cNvPr id="8" name="TextBox 7"/>
          <p:cNvSpPr txBox="1"/>
          <p:nvPr/>
        </p:nvSpPr>
        <p:spPr>
          <a:xfrm>
            <a:off x="3962400" y="6334780"/>
            <a:ext cx="1550104" cy="523220"/>
          </a:xfrm>
          <a:prstGeom prst="rect">
            <a:avLst/>
          </a:prstGeom>
          <a:noFill/>
        </p:spPr>
        <p:txBody>
          <a:bodyPr wrap="none" rtlCol="0">
            <a:spAutoFit/>
          </a:bodyPr>
          <a:lstStyle/>
          <a:p>
            <a:r>
              <a:rPr lang="en-US" sz="2800" dirty="0" smtClean="0"/>
              <a:t>Pipe inlet</a:t>
            </a:r>
            <a:endParaRPr lang="en-US" dirty="0"/>
          </a:p>
        </p:txBody>
      </p:sp>
      <p:cxnSp>
        <p:nvCxnSpPr>
          <p:cNvPr id="5" name="Straight Connector 4"/>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155.247.107.222/tvssi/images/photo3.jpg"/>
          <p:cNvPicPr>
            <a:picLocks noChangeAspect="1" noChangeArrowheads="1"/>
          </p:cNvPicPr>
          <p:nvPr/>
        </p:nvPicPr>
        <p:blipFill>
          <a:blip r:embed="rId3"/>
          <a:srcRect/>
          <a:stretch>
            <a:fillRect/>
          </a:stretch>
        </p:blipFill>
        <p:spPr bwMode="auto">
          <a:xfrm>
            <a:off x="1094783" y="1125251"/>
            <a:ext cx="6944318" cy="5208240"/>
          </a:xfrm>
          <a:prstGeom prst="roundRect">
            <a:avLst/>
          </a:prstGeom>
          <a:noFill/>
        </p:spPr>
      </p:pic>
      <p:sp>
        <p:nvSpPr>
          <p:cNvPr id="8" name="TextBox 7"/>
          <p:cNvSpPr txBox="1"/>
          <p:nvPr/>
        </p:nvSpPr>
        <p:spPr>
          <a:xfrm>
            <a:off x="4000500" y="6291590"/>
            <a:ext cx="1227900" cy="523220"/>
          </a:xfrm>
          <a:prstGeom prst="rect">
            <a:avLst/>
          </a:prstGeom>
          <a:noFill/>
        </p:spPr>
        <p:txBody>
          <a:bodyPr wrap="none" rtlCol="0">
            <a:spAutoFit/>
          </a:bodyPr>
          <a:lstStyle/>
          <a:p>
            <a:r>
              <a:rPr lang="en-US" sz="2800" dirty="0" smtClean="0"/>
              <a:t>Culvert</a:t>
            </a:r>
            <a:endParaRPr lang="en-US" dirty="0"/>
          </a:p>
        </p:txBody>
      </p:sp>
      <p:sp>
        <p:nvSpPr>
          <p:cNvPr id="10" name="Subtitle 1"/>
          <p:cNvSpPr>
            <a:spLocks noGrp="1"/>
          </p:cNvSpPr>
          <p:nvPr>
            <p:ph type="subTitle" idx="1"/>
          </p:nvPr>
        </p:nvSpPr>
        <p:spPr>
          <a:xfrm>
            <a:off x="660401" y="187960"/>
            <a:ext cx="7771170" cy="685800"/>
          </a:xfrm>
        </p:spPr>
        <p:txBody>
          <a:bodyPr/>
          <a:lstStyle/>
          <a:p>
            <a:pPr algn="ctr"/>
            <a:r>
              <a:rPr lang="en-US" sz="3600" dirty="0" smtClean="0">
                <a:solidFill>
                  <a:schemeClr val="tx1">
                    <a:lumMod val="65000"/>
                    <a:lumOff val="35000"/>
                  </a:schemeClr>
                </a:solidFill>
                <a:latin typeface="Century Gothic" pitchFamily="34" charset="0"/>
              </a:rPr>
              <a:t>Inlets</a:t>
            </a:r>
            <a:endParaRPr lang="en-US" sz="3600" dirty="0">
              <a:solidFill>
                <a:schemeClr val="tx1">
                  <a:lumMod val="65000"/>
                  <a:lumOff val="35000"/>
                </a:schemeClr>
              </a:solidFill>
              <a:latin typeface="Century Gothic" pitchFamily="34" charset="0"/>
            </a:endParaRPr>
          </a:p>
        </p:txBody>
      </p:sp>
      <p:cxnSp>
        <p:nvCxnSpPr>
          <p:cNvPr id="11" name="Straight Connector 10"/>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http://www.cleanwatermn.org/Documents/Commercial%20Outreach/IMG_5374.jpg"/>
          <p:cNvPicPr>
            <a:picLocks noChangeAspect="1" noChangeArrowheads="1"/>
          </p:cNvPicPr>
          <p:nvPr/>
        </p:nvPicPr>
        <p:blipFill>
          <a:blip r:embed="rId3"/>
          <a:srcRect/>
          <a:stretch>
            <a:fillRect/>
          </a:stretch>
        </p:blipFill>
        <p:spPr bwMode="auto">
          <a:xfrm>
            <a:off x="1123463" y="797560"/>
            <a:ext cx="7308108" cy="5481081"/>
          </a:xfrm>
          <a:prstGeom prst="roundRect">
            <a:avLst/>
          </a:prstGeom>
          <a:noFill/>
        </p:spPr>
      </p:pic>
      <p:sp>
        <p:nvSpPr>
          <p:cNvPr id="8" name="TextBox 7"/>
          <p:cNvSpPr txBox="1"/>
          <p:nvPr/>
        </p:nvSpPr>
        <p:spPr>
          <a:xfrm>
            <a:off x="4152900" y="6278641"/>
            <a:ext cx="1154483" cy="584775"/>
          </a:xfrm>
          <a:prstGeom prst="rect">
            <a:avLst/>
          </a:prstGeom>
          <a:noFill/>
        </p:spPr>
        <p:txBody>
          <a:bodyPr wrap="none" rtlCol="0">
            <a:spAutoFit/>
          </a:bodyPr>
          <a:lstStyle/>
          <a:p>
            <a:r>
              <a:rPr lang="en-US" sz="3200" dirty="0" smtClean="0"/>
              <a:t>Swale</a:t>
            </a:r>
            <a:endParaRPr lang="en-US" dirty="0"/>
          </a:p>
        </p:txBody>
      </p:sp>
      <p:cxnSp>
        <p:nvCxnSpPr>
          <p:cNvPr id="5" name="Straight Connector 4"/>
          <p:cNvCxnSpPr/>
          <p:nvPr/>
        </p:nvCxnSpPr>
        <p:spPr>
          <a:xfrm>
            <a:off x="463344" y="7776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
        <p:nvSpPr>
          <p:cNvPr id="6" name="Subtitle 1"/>
          <p:cNvSpPr txBox="1">
            <a:spLocks/>
          </p:cNvSpPr>
          <p:nvPr/>
        </p:nvSpPr>
        <p:spPr>
          <a:xfrm>
            <a:off x="660401" y="187960"/>
            <a:ext cx="7771170" cy="685800"/>
          </a:xfrm>
          <a:prstGeom prst="rect">
            <a:avLst/>
          </a:prstGeom>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smtClean="0">
                <a:ln>
                  <a:noFill/>
                </a:ln>
                <a:solidFill>
                  <a:schemeClr val="tx1">
                    <a:lumMod val="65000"/>
                    <a:lumOff val="35000"/>
                  </a:schemeClr>
                </a:solidFill>
                <a:effectLst/>
                <a:uLnTx/>
                <a:uFillTx/>
                <a:latin typeface="Century Gothic" pitchFamily="34" charset="0"/>
                <a:ea typeface="+mn-ea"/>
                <a:cs typeface="Arial"/>
              </a:rPr>
              <a:t>Inlets</a:t>
            </a:r>
            <a:endParaRPr kumimoji="0" lang="en-US" sz="3600" b="1" i="0" u="none" strike="noStrike" kern="1200" cap="none" spc="0" normalizeH="0" baseline="0" noProof="0" dirty="0">
              <a:ln>
                <a:noFill/>
              </a:ln>
              <a:solidFill>
                <a:schemeClr val="tx1">
                  <a:lumMod val="65000"/>
                  <a:lumOff val="35000"/>
                </a:schemeClr>
              </a:solidFill>
              <a:effectLst/>
              <a:uLnTx/>
              <a:uFillTx/>
              <a:latin typeface="Century Gothic" pitchFamily="34" charset="0"/>
              <a:ea typeface="+mn-ea"/>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vwrrc.vt.edu/swc/NonPBMPSpecsMarch11/VASWMBMPSpec9BIORETENTION_clip_image014_0000.jpg"/>
          <p:cNvPicPr>
            <a:picLocks noChangeAspect="1" noChangeArrowheads="1"/>
          </p:cNvPicPr>
          <p:nvPr/>
        </p:nvPicPr>
        <p:blipFill>
          <a:blip r:embed="rId3"/>
          <a:srcRect/>
          <a:stretch>
            <a:fillRect/>
          </a:stretch>
        </p:blipFill>
        <p:spPr bwMode="auto">
          <a:xfrm>
            <a:off x="1207291" y="1063419"/>
            <a:ext cx="6732991" cy="5201433"/>
          </a:xfrm>
          <a:prstGeom prst="roundRect">
            <a:avLst/>
          </a:prstGeom>
          <a:noFill/>
        </p:spPr>
      </p:pic>
      <p:sp>
        <p:nvSpPr>
          <p:cNvPr id="8" name="TextBox 7"/>
          <p:cNvSpPr txBox="1"/>
          <p:nvPr/>
        </p:nvSpPr>
        <p:spPr>
          <a:xfrm>
            <a:off x="3352800" y="6254234"/>
            <a:ext cx="2717090" cy="523220"/>
          </a:xfrm>
          <a:prstGeom prst="rect">
            <a:avLst/>
          </a:prstGeom>
          <a:noFill/>
        </p:spPr>
        <p:txBody>
          <a:bodyPr wrap="none" rtlCol="0">
            <a:spAutoFit/>
          </a:bodyPr>
          <a:lstStyle/>
          <a:p>
            <a:r>
              <a:rPr lang="en-US" sz="2800" dirty="0" smtClean="0"/>
              <a:t>Grass-lined swale</a:t>
            </a:r>
            <a:endParaRPr lang="en-US" sz="2800" dirty="0"/>
          </a:p>
        </p:txBody>
      </p:sp>
      <p:cxnSp>
        <p:nvCxnSpPr>
          <p:cNvPr id="5" name="Straight Connector 4"/>
          <p:cNvCxnSpPr/>
          <p:nvPr/>
        </p:nvCxnSpPr>
        <p:spPr>
          <a:xfrm>
            <a:off x="463344" y="815769"/>
            <a:ext cx="8566968" cy="0"/>
          </a:xfrm>
          <a:prstGeom prst="line">
            <a:avLst/>
          </a:prstGeom>
          <a:ln w="12700">
            <a:solidFill>
              <a:srgbClr val="92D050"/>
            </a:solidFill>
          </a:ln>
        </p:spPr>
        <p:style>
          <a:lnRef idx="2">
            <a:schemeClr val="accent1"/>
          </a:lnRef>
          <a:fillRef idx="0">
            <a:schemeClr val="accent1"/>
          </a:fillRef>
          <a:effectRef idx="1">
            <a:schemeClr val="accent1"/>
          </a:effectRef>
          <a:fontRef idx="minor">
            <a:schemeClr val="tx1"/>
          </a:fontRef>
        </p:style>
      </p:cxnSp>
      <p:sp>
        <p:nvSpPr>
          <p:cNvPr id="6" name="Subtitle 1"/>
          <p:cNvSpPr txBox="1">
            <a:spLocks/>
          </p:cNvSpPr>
          <p:nvPr/>
        </p:nvSpPr>
        <p:spPr>
          <a:xfrm>
            <a:off x="660401" y="207010"/>
            <a:ext cx="7771170" cy="685800"/>
          </a:xfrm>
          <a:prstGeom prst="rect">
            <a:avLst/>
          </a:prstGeom>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smtClean="0">
                <a:ln>
                  <a:noFill/>
                </a:ln>
                <a:solidFill>
                  <a:schemeClr val="tx1">
                    <a:lumMod val="65000"/>
                    <a:lumOff val="35000"/>
                  </a:schemeClr>
                </a:solidFill>
                <a:effectLst/>
                <a:uLnTx/>
                <a:uFillTx/>
                <a:latin typeface="Century Gothic" pitchFamily="34" charset="0"/>
                <a:ea typeface="+mn-ea"/>
                <a:cs typeface="Arial"/>
              </a:rPr>
              <a:t>Inlets</a:t>
            </a:r>
            <a:endParaRPr kumimoji="0" lang="en-US" sz="3600" b="1" i="0" u="none" strike="noStrike" kern="1200" cap="none" spc="0" normalizeH="0" baseline="0" noProof="0" dirty="0">
              <a:ln>
                <a:noFill/>
              </a:ln>
              <a:solidFill>
                <a:schemeClr val="tx1">
                  <a:lumMod val="65000"/>
                  <a:lumOff val="35000"/>
                </a:schemeClr>
              </a:solidFill>
              <a:effectLst/>
              <a:uLnTx/>
              <a:uFillTx/>
              <a:latin typeface="Century Gothic" pitchFamily="34" charset="0"/>
              <a:ea typeface="+mn-ea"/>
              <a:cs typeface="Aria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HS_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6106</TotalTime>
  <Words>841</Words>
  <Application>Microsoft Macintosh PowerPoint</Application>
  <PresentationFormat>On-screen Show (4:3)</PresentationFormat>
  <Paragraphs>75</Paragraphs>
  <Slides>18</Slides>
  <Notes>18</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Office Theme</vt:lpstr>
      <vt:lpstr>1_Office Theme</vt:lpstr>
      <vt:lpstr>Custom Design</vt:lpstr>
      <vt:lpstr>PHS_PPTtemplate</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Have Learned: </vt:lpstr>
      <vt:lpstr>PowerPoint Presentation</vt:lpstr>
    </vt:vector>
  </TitlesOfParts>
  <Company>Penn Hort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Jaime Zucker</dc:creator>
  <cp:lastModifiedBy>Barry Lewis</cp:lastModifiedBy>
  <cp:revision>453</cp:revision>
  <cp:lastPrinted>2012-11-01T13:54:03Z</cp:lastPrinted>
  <dcterms:created xsi:type="dcterms:W3CDTF">2013-04-05T15:03:41Z</dcterms:created>
  <dcterms:modified xsi:type="dcterms:W3CDTF">2017-06-27T20:24:54Z</dcterms:modified>
</cp:coreProperties>
</file>